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88" r:id="rId4"/>
    <p:sldId id="261" r:id="rId5"/>
    <p:sldId id="259" r:id="rId6"/>
    <p:sldId id="265" r:id="rId7"/>
    <p:sldId id="263" r:id="rId8"/>
    <p:sldId id="267" r:id="rId9"/>
    <p:sldId id="260" r:id="rId10"/>
    <p:sldId id="264" r:id="rId11"/>
    <p:sldId id="269" r:id="rId12"/>
    <p:sldId id="271" r:id="rId13"/>
    <p:sldId id="270" r:id="rId14"/>
    <p:sldId id="276" r:id="rId15"/>
    <p:sldId id="272" r:id="rId16"/>
    <p:sldId id="278" r:id="rId17"/>
    <p:sldId id="279" r:id="rId18"/>
    <p:sldId id="280" r:id="rId19"/>
    <p:sldId id="262" r:id="rId20"/>
    <p:sldId id="258" r:id="rId21"/>
    <p:sldId id="266" r:id="rId22"/>
    <p:sldId id="273" r:id="rId23"/>
    <p:sldId id="289" r:id="rId24"/>
    <p:sldId id="291" r:id="rId25"/>
    <p:sldId id="290" r:id="rId26"/>
    <p:sldId id="283" r:id="rId27"/>
    <p:sldId id="286" r:id="rId28"/>
    <p:sldId id="287" r:id="rId29"/>
    <p:sldId id="284" r:id="rId30"/>
    <p:sldId id="302" r:id="rId31"/>
    <p:sldId id="292" r:id="rId32"/>
    <p:sldId id="293" r:id="rId33"/>
    <p:sldId id="299" r:id="rId34"/>
    <p:sldId id="300" r:id="rId35"/>
    <p:sldId id="301" r:id="rId36"/>
    <p:sldId id="297" r:id="rId37"/>
    <p:sldId id="298" r:id="rId38"/>
    <p:sldId id="281" r:id="rId39"/>
    <p:sldId id="275" r:id="rId40"/>
    <p:sldId id="282" r:id="rId4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08000"/>
    <a:srgbClr val="515151"/>
    <a:srgbClr val="775973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920" autoAdjust="0"/>
  </p:normalViewPr>
  <p:slideViewPr>
    <p:cSldViewPr snapToGrid="0">
      <p:cViewPr varScale="1">
        <p:scale>
          <a:sx n="95" d="100"/>
          <a:sy n="95" d="100"/>
        </p:scale>
        <p:origin x="111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63A06-F2A2-4513-83D0-74897D5A4D7E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31EA-A3E2-4559-AA6C-98775C18C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3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0751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616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7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1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49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czym jest </a:t>
            </a:r>
            <a:r>
              <a:rPr lang="pl-PL" dirty="0" err="1"/>
              <a:t>final</a:t>
            </a:r>
            <a:r>
              <a:rPr lang="pl-PL" dirty="0"/>
              <a:t> a czym </a:t>
            </a:r>
            <a:r>
              <a:rPr lang="pl-PL" dirty="0" err="1"/>
              <a:t>const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6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Pytanie co się stanie?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4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Omówienie wyników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653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58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32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Implementacja interfejsu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34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  <a:p>
            <a:endParaRPr lang="pl-PL" dirty="0"/>
          </a:p>
          <a:p>
            <a:r>
              <a:rPr lang="pl-PL" dirty="0" err="1"/>
              <a:t>Package</a:t>
            </a:r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912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dziedziczy z Object</a:t>
            </a:r>
          </a:p>
          <a:p>
            <a:endParaRPr lang="pl-PL" dirty="0"/>
          </a:p>
          <a:p>
            <a:r>
              <a:rPr lang="pl-PL" dirty="0"/>
              <a:t>Opisać metody </a:t>
            </a:r>
            <a:r>
              <a:rPr lang="pl-PL" dirty="0" err="1"/>
              <a:t>hash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oraz </a:t>
            </a:r>
            <a:r>
              <a:rPr lang="pl-PL" dirty="0" err="1"/>
              <a:t>equals</a:t>
            </a:r>
            <a:r>
              <a:rPr lang="pl-PL" dirty="0"/>
              <a:t> i to jak są używane razem.</a:t>
            </a:r>
          </a:p>
          <a:p>
            <a:endParaRPr lang="pl-PL" dirty="0"/>
          </a:p>
          <a:p>
            <a:r>
              <a:rPr lang="pl-PL" dirty="0"/>
              <a:t>Omówić </a:t>
            </a:r>
            <a:r>
              <a:rPr lang="pl-PL" dirty="0" err="1"/>
              <a:t>finalizer</a:t>
            </a:r>
            <a:r>
              <a:rPr lang="pl-PL" dirty="0"/>
              <a:t> i w jakich sytuacjach czemu na nim nie polegać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730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783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952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538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  <a:p>
            <a:endParaRPr lang="pl-PL" dirty="0"/>
          </a:p>
          <a:p>
            <a:r>
              <a:rPr lang="pl-PL" dirty="0"/>
              <a:t>Wspomnieć, że wyjątki są mechanizmem przewidzianym do obsługi zdarzeń wyjątkowych, a nie do sterowania wykonaniem programu jako takim.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371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1939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630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4572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7235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4107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276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2170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LinkedList</a:t>
            </a:r>
            <a:r>
              <a:rPr lang="pl-PL" dirty="0"/>
              <a:t> –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LinkedList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 przewagę w przypadku dodawania elementów pojedynczo, w dużej ilości, w sposób trudny do przewidzenia wcześniej, kiedy przejmujemy się ilością zajmowanej pamięci.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nie potrzebujemy dostępu do konkretnego elementu, ale potrzebujemy często sprawdzać, czy dany element już istnieje w kolekcji.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 err="1"/>
              <a:t>TreeSet</a:t>
            </a:r>
            <a:r>
              <a:rPr lang="pl-PL" dirty="0"/>
              <a:t> – sortowanie w momencie dodawania elementu</a:t>
            </a:r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Sortowanie wg klucza w trakcie dodawania elementu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358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7324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5325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5839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Opowiedzieć o tym, jak obiekty przechodzą między obszarami sterty</a:t>
            </a:r>
          </a:p>
          <a:p>
            <a:r>
              <a:rPr lang="pl-PL" dirty="0"/>
              <a:t>Eden -&gt; </a:t>
            </a:r>
            <a:r>
              <a:rPr lang="pl-PL" dirty="0" err="1"/>
              <a:t>Survivor</a:t>
            </a:r>
            <a:r>
              <a:rPr lang="pl-PL" dirty="0"/>
              <a:t> -&gt; </a:t>
            </a:r>
            <a:r>
              <a:rPr lang="pl-PL" dirty="0" err="1"/>
              <a:t>Tenured</a:t>
            </a:r>
            <a:endParaRPr lang="pl-PL" dirty="0"/>
          </a:p>
          <a:p>
            <a:endParaRPr lang="pl-PL" dirty="0"/>
          </a:p>
          <a:p>
            <a:r>
              <a:rPr lang="pl-PL" dirty="0"/>
              <a:t>Perm -&gt; trzymane w niej są definicje języka i np. informacje załadowanych klasach. Jest zamieniany na „</a:t>
            </a:r>
            <a:r>
              <a:rPr lang="pl-PL" dirty="0" err="1"/>
              <a:t>metaspace</a:t>
            </a:r>
            <a:r>
              <a:rPr lang="pl-PL" dirty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2341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9915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Wspomnieć o tym, że każdy algorytm ma swoje mocne i słabe strony o których trzeba wiedzieć jeśli będziemy dostrajać nasze środowisko.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595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Właściwości klasy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85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się różnią zmienne statyczne.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5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– podać skład sygnatury metody:</a:t>
            </a:r>
            <a:br>
              <a:rPr lang="pl-PL" dirty="0"/>
            </a:br>
            <a:r>
              <a:rPr lang="pl-PL" dirty="0"/>
              <a:t>Poruszyć to, że parametry przekazywane są przez wartość, podać przykład przekazania prymitywu i obiektu</a:t>
            </a:r>
          </a:p>
          <a:p>
            <a:r>
              <a:rPr lang="pl-PL" dirty="0"/>
              <a:t>Kolejny slajd ma wypełnienie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360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1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462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– </a:t>
            </a:r>
            <a:r>
              <a:rPr lang="pl-PL" dirty="0" err="1"/>
              <a:t>level</a:t>
            </a:r>
            <a:r>
              <a:rPr lang="pl-PL" dirty="0"/>
              <a:t> medium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3371332"/>
          </a:xfrm>
        </p:spPr>
        <p:txBody>
          <a:bodyPr>
            <a:normAutofit/>
          </a:bodyPr>
          <a:lstStyle/>
          <a:p>
            <a:r>
              <a:rPr lang="pl-PL" dirty="0"/>
              <a:t>W imieniu </a:t>
            </a:r>
            <a:r>
              <a:rPr lang="pl-PL" dirty="0" err="1"/>
              <a:t>SDAcademy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Mateusz Boś, Michał Górski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4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7" y="1269043"/>
            <a:ext cx="9417331" cy="505457"/>
          </a:xfrm>
        </p:spPr>
        <p:txBody>
          <a:bodyPr/>
          <a:lstStyle/>
          <a:p>
            <a:r>
              <a:rPr lang="pl-PL" dirty="0"/>
              <a:t>Parametry - Przekazywanie przez wartość vs przez referencję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1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52484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D3DEB-5550-4E76-93A0-509A5E02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7612"/>
            <a:ext cx="10515600" cy="21837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public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protected</a:t>
            </a:r>
            <a:r>
              <a:rPr lang="pl-PL" dirty="0"/>
              <a:t> – domyślne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protected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private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68F694C-70C9-4CF2-982B-09E04BE4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" t="2276" r="2009" b="3651"/>
          <a:stretch/>
        </p:blipFill>
        <p:spPr>
          <a:xfrm>
            <a:off x="5998866" y="3657600"/>
            <a:ext cx="5215094" cy="2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7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8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705560"/>
            <a:ext cx="10515600" cy="18651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6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5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0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39" y="1644447"/>
            <a:ext cx="8249115" cy="43396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9949-2C05-4432-A57A-4C31866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947D-DAC6-4137-B63D-C13B291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8" y="2008627"/>
            <a:ext cx="10515600" cy="45851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Typy danych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Programowanie obiektowe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Wyjątki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Kolekcje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Zarządzanie pamięcią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C7A97-1F25-443B-9B02-C5A920AA9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8" y="1233105"/>
            <a:ext cx="8615886" cy="505457"/>
          </a:xfrm>
        </p:spPr>
        <p:txBody>
          <a:bodyPr>
            <a:normAutofit/>
          </a:bodyPr>
          <a:lstStyle/>
          <a:p>
            <a:r>
              <a:rPr lang="pl-PL" dirty="0"/>
              <a:t>Programowanie obiektowe OOP</a:t>
            </a:r>
          </a:p>
        </p:txBody>
      </p:sp>
    </p:spTree>
    <p:extLst>
      <p:ext uri="{BB962C8B-B14F-4D97-AF65-F5344CB8AC3E}">
        <p14:creationId xmlns:p14="http://schemas.microsoft.com/office/powerpoint/2010/main" val="360673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915173"/>
            <a:ext cx="11014182" cy="3362241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/>
              <a:t>Definiuje wymagania dotyczące klas,</a:t>
            </a:r>
          </a:p>
          <a:p>
            <a:pPr algn="l"/>
            <a:r>
              <a:rPr lang="pl-PL" dirty="0"/>
              <a:t>które chcą dostosować się do interfejsu.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90ED41-9B2A-4E13-A09E-68F78784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683" y="1929338"/>
            <a:ext cx="4228051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1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Implementacja interfejsów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3778281"/>
            <a:ext cx="8249115" cy="212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F83E6AE-FF60-49F9-8520-CEC77A81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2428210"/>
            <a:ext cx="8249115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Wszystko jest obiektem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67BF92-C639-4919-B674-27919DE93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751" y="2377708"/>
            <a:ext cx="11583572" cy="37856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   </a:t>
            </a:r>
            <a:r>
              <a:rPr lang="pl-PL" altLang="pl-PL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pl-PL" altLang="pl-PL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 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pl-PL" altLang="pl-PL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toHexString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Class&lt;?&gt;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06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nazwę i wytrzymałość.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Posiada również umiejętność żeglugi, która zmniejsza wytrzymałość o 1.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175584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Każdy statek posiada nazwę i wytrzymałość.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Posiada również umiejętność żeglugi, która zmniejsza wytrzymałość o 1.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posiada wytrzymałość 10000.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Dodatkowo podczas żeglugi ulega uszkodzeniu o dodatkowy 1 punkt.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38841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posiada wytrzymałość na poziomie 200.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2 – Zaprojektujmy łódkę</a:t>
            </a:r>
          </a:p>
        </p:txBody>
      </p:sp>
    </p:spTree>
    <p:extLst>
      <p:ext uri="{BB962C8B-B14F-4D97-AF65-F5344CB8AC3E}">
        <p14:creationId xmlns:p14="http://schemas.microsoft.com/office/powerpoint/2010/main" val="349341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38450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E8ECD0-79ED-4C62-9B03-C7FEA621B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829520"/>
            <a:ext cx="3887603" cy="18158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800" y="1829520"/>
            <a:ext cx="7434360" cy="4810431"/>
          </a:xfrm>
        </p:spPr>
        <p:txBody>
          <a:bodyPr/>
          <a:lstStyle/>
          <a:p>
            <a:r>
              <a:rPr lang="pl-PL" dirty="0"/>
              <a:t>Wyjątki łapie się w blokach </a:t>
            </a:r>
            <a:r>
              <a:rPr lang="pl-PL" dirty="0" err="1"/>
              <a:t>try-catch</a:t>
            </a:r>
            <a:r>
              <a:rPr lang="pl-PL" dirty="0"/>
              <a:t>[-</a:t>
            </a:r>
            <a:r>
              <a:rPr lang="pl-PL" dirty="0" err="1"/>
              <a:t>finally</a:t>
            </a:r>
            <a:r>
              <a:rPr lang="pl-P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2328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618" y="4963885"/>
            <a:ext cx="11702327" cy="1812051"/>
          </a:xfrm>
        </p:spPr>
        <p:txBody>
          <a:bodyPr/>
          <a:lstStyle/>
          <a:p>
            <a:r>
              <a:rPr lang="pl-PL" dirty="0" err="1"/>
              <a:t>Try</a:t>
            </a:r>
            <a:r>
              <a:rPr lang="pl-PL" dirty="0"/>
              <a:t> with </a:t>
            </a:r>
            <a:r>
              <a:rPr lang="pl-PL" dirty="0" err="1"/>
              <a:t>resources</a:t>
            </a:r>
            <a:r>
              <a:rPr lang="pl-PL" dirty="0"/>
              <a:t> </a:t>
            </a:r>
          </a:p>
          <a:p>
            <a:r>
              <a:rPr lang="pl-PL" dirty="0"/>
              <a:t>Pozwala na pracę z zasobami implementującymi interfejs </a:t>
            </a:r>
            <a:r>
              <a:rPr lang="pl-PL" dirty="0" err="1"/>
              <a:t>AutoClosable</a:t>
            </a:r>
            <a:r>
              <a:rPr lang="pl-PL" dirty="0"/>
              <a:t> w wygodniejszy sposób, zapewniając, że zasoby zostaną poprawnie obsłużone.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BA52A56-1A7F-40CA-A70F-F85709E1E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46871" y="2360639"/>
            <a:ext cx="7729208" cy="230832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66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17B11D-EFCF-4FC3-80DB-F842F541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3" y="2646326"/>
            <a:ext cx="4629892" cy="3102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146A-1848-43C0-B000-1B0DAABF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12" y="2683840"/>
            <a:ext cx="6607242" cy="3102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1F80B0-0ECC-455C-B4C4-015895BC2B04}"/>
              </a:ext>
            </a:extLst>
          </p:cNvPr>
          <p:cNvSpPr txBox="1">
            <a:spLocks/>
          </p:cNvSpPr>
          <p:nvPr/>
        </p:nvSpPr>
        <p:spPr>
          <a:xfrm>
            <a:off x="339618" y="1917948"/>
            <a:ext cx="10515600" cy="5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Mechanizm obsługi</a:t>
            </a:r>
          </a:p>
        </p:txBody>
      </p:sp>
    </p:spTree>
    <p:extLst>
      <p:ext uri="{BB962C8B-B14F-4D97-AF65-F5344CB8AC3E}">
        <p14:creationId xmlns:p14="http://schemas.microsoft.com/office/powerpoint/2010/main" val="253186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Typy danych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2F95AC7-F7B6-4E8D-A93E-D884FF4FE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863789"/>
              </p:ext>
            </p:extLst>
          </p:nvPr>
        </p:nvGraphicFramePr>
        <p:xfrm>
          <a:off x="430237" y="193721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714">
                  <a:extLst>
                    <a:ext uri="{9D8B030D-6E8A-4147-A177-3AD203B41FA5}">
                      <a16:colId xmlns:a16="http://schemas.microsoft.com/office/drawing/2014/main" val="507396522"/>
                    </a:ext>
                  </a:extLst>
                </a:gridCol>
                <a:gridCol w="2086707">
                  <a:extLst>
                    <a:ext uri="{9D8B030D-6E8A-4147-A177-3AD203B41FA5}">
                      <a16:colId xmlns:a16="http://schemas.microsoft.com/office/drawing/2014/main" val="1706052210"/>
                    </a:ext>
                  </a:extLst>
                </a:gridCol>
                <a:gridCol w="6791179">
                  <a:extLst>
                    <a:ext uri="{9D8B030D-6E8A-4147-A177-3AD203B41FA5}">
                      <a16:colId xmlns:a16="http://schemas.microsoft.com/office/drawing/2014/main" val="309462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Typ danych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Domyślna wartość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Uwagi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6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byte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 &lt;-128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short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16-bit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</a:t>
                      </a:r>
                      <a:r>
                        <a:rPr lang="pl-PL" dirty="0"/>
                        <a:t> &lt;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0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 ze znakiem &lt;2^</a:t>
                      </a:r>
                      <a:r>
                        <a:rPr lang="pl-PL" strike="noStrike" dirty="0">
                          <a:effectLst/>
                        </a:rPr>
                        <a:t>31; 2^31-1&gt;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Integer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trike="noStrike" dirty="0">
                          <a:effectLst/>
                        </a:rPr>
                        <a:t>32-bit &lt; 0; 2^32-1&gt;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long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 ze znakiem &lt;2^63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dirty="0"/>
                        <a:t> 2^63-1&gt;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1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float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3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double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’\u0000’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16-bit znak </a:t>
                      </a:r>
                      <a:r>
                        <a:rPr lang="pl-P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14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Null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boolean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false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8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61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</p:spPr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 wyliczeniowy </a:t>
            </a:r>
            <a:r>
              <a:rPr lang="pl-PL" dirty="0" err="1"/>
              <a:t>Enum</a:t>
            </a:r>
            <a:endParaRPr lang="pl-PL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EA773A-438E-4880-B0E3-D496BAE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765" y="3097742"/>
            <a:ext cx="5217973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ShipType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Transatlantic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Boat</a:t>
            </a:r>
            <a:br>
              <a:rPr kumimoji="0" lang="pl-PL" altLang="pl-PL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03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ma możliwość otrzymania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posiada umiejętność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potrafi sterować łódką, ale nie potrafi pływać statkiem transatlantyckim.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kapitan nie posiada statku powinien poinformować o tym poprzez wywołanie sytuacji wyjątkowej.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Należy również dodać do każdego statku definicję jego typu z wykorzystaniem typu wyliczeniowego, który będzie wykorzystany przy definiowaniu jaki to statek.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Exercise3.java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3 – Zaprojektujmy kapitana statku</a:t>
            </a:r>
          </a:p>
        </p:txBody>
      </p:sp>
    </p:spTree>
    <p:extLst>
      <p:ext uri="{BB962C8B-B14F-4D97-AF65-F5344CB8AC3E}">
        <p14:creationId xmlns:p14="http://schemas.microsoft.com/office/powerpoint/2010/main" val="2613775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statek ulegnie zniszczeniu(wytrzymałość==0), to przy kolejnej próbie żeglugi statek powinien poinformować o tym przy pomocy sytuacji wyjątkowej.</a:t>
            </a:r>
            <a:br>
              <a:rPr lang="pl-PL" dirty="0"/>
            </a:br>
            <a:r>
              <a:rPr lang="pl-PL" dirty="0"/>
              <a:t>Dodajemy własny typ wyjątku.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Exercise4.java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4 – Logika zniszczonego statku</a:t>
            </a:r>
          </a:p>
        </p:txBody>
      </p:sp>
    </p:spTree>
    <p:extLst>
      <p:ext uri="{BB962C8B-B14F-4D97-AF65-F5344CB8AC3E}">
        <p14:creationId xmlns:p14="http://schemas.microsoft.com/office/powerpoint/2010/main" val="1582533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sz="2400" b="1" dirty="0"/>
              <a:t>Tablice: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tablica[]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{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"jeden"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"dwa"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"trzy"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"cztery"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"pięć"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"sześć"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(String... tablica) {}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LinkedList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TreeSet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Hashtable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ArrayDeque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PriorityQueue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Stack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Kolekcje</a:t>
            </a:r>
          </a:p>
        </p:txBody>
      </p:sp>
    </p:spTree>
    <p:extLst>
      <p:ext uri="{BB962C8B-B14F-4D97-AF65-F5344CB8AC3E}">
        <p14:creationId xmlns:p14="http://schemas.microsoft.com/office/powerpoint/2010/main" val="1607096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algn="l"/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tourists.stream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findFirst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reduce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((a, b) -&gt; b) – pozwala znaleźć ostatni element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map(t -&gt; t.name)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max(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Comparator.comparingInt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t.age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min(…)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sorted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(…)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filter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t.isMale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Collectors.toList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()) – zamiana strumienia w listę</a:t>
            </a: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Streamy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443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Chroni przed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NullPointerException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Metody: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isPresent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 – sprawdzenie, czy posiada wartość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orElseThrow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Optional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54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Każda strategia posiada definicję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statku transatlantyckiego.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łódki.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uzyskuje możliwość nauki strategii(może nauczyć się wielu).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podczas żeglugi wykorzystuje poznane strategie.</a:t>
            </a:r>
            <a:br>
              <a:rPr lang="pl-PL" dirty="0"/>
            </a:br>
            <a:r>
              <a:rPr lang="pl-PL" dirty="0"/>
              <a:t>Gdy kapitan nie zna żadnej strategii, to wykorzystuje wcześniej zaimplementowaną logikę.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Exercise5.java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5 – Dodajemy strategię sterowania</a:t>
            </a:r>
          </a:p>
        </p:txBody>
      </p:sp>
    </p:spTree>
    <p:extLst>
      <p:ext uri="{BB962C8B-B14F-4D97-AF65-F5344CB8AC3E}">
        <p14:creationId xmlns:p14="http://schemas.microsoft.com/office/powerpoint/2010/main" val="57543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nową właściwość – pojemność.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może pomieścić 5000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może pomieścić 5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możliwość przyjęcia człowieka na pokład.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chcemy wpuścić na pokład nadmiarowego człowieka, statek </a:t>
            </a:r>
            <a:r>
              <a:rPr lang="pl-PL" dirty="0" err="1"/>
              <a:t>poinien</a:t>
            </a:r>
            <a:r>
              <a:rPr lang="pl-PL" dirty="0"/>
              <a:t> poinformować o tym przy pomocy sytuacji wyjątkowej typu Runtime.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szereg metod związanych z turystami, które poznamy przeglądając kod testów.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Exercise6.java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6 – Dodajemy turystów</a:t>
            </a:r>
          </a:p>
        </p:txBody>
      </p:sp>
    </p:spTree>
    <p:extLst>
      <p:ext uri="{BB962C8B-B14F-4D97-AF65-F5344CB8AC3E}">
        <p14:creationId xmlns:p14="http://schemas.microsoft.com/office/powerpoint/2010/main" val="258439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Organizacja sterty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DB2F4-0DEE-4B62-B5F9-66746E40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2211387"/>
            <a:ext cx="6315075" cy="3629025"/>
          </a:xfrm>
        </p:spPr>
      </p:pic>
    </p:spTree>
    <p:extLst>
      <p:ext uri="{BB962C8B-B14F-4D97-AF65-F5344CB8AC3E}">
        <p14:creationId xmlns:p14="http://schemas.microsoft.com/office/powerpoint/2010/main" val="179315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494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350566"/>
            <a:ext cx="8249115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2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Java 8 – </a:t>
            </a:r>
            <a:r>
              <a:rPr lang="pl-PL" dirty="0" err="1"/>
              <a:t>ParallelGC</a:t>
            </a:r>
            <a:endParaRPr lang="pl-PL" dirty="0"/>
          </a:p>
          <a:p>
            <a:pPr algn="l"/>
            <a:r>
              <a:rPr lang="pl-PL" dirty="0"/>
              <a:t>Java 9 – G1GC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966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89009"/>
            <a:ext cx="8249115" cy="169277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196674"/>
            <a:ext cx="8249115" cy="1877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 nazwa;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5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27452"/>
            <a:ext cx="8249115" cy="18158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 statyczne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073564"/>
            <a:ext cx="8249115" cy="212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20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20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2519568"/>
            <a:ext cx="8249115" cy="32316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zwracanyTyp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nazwaMetody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(lista parametrów)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 ciało metody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6601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1902</TotalTime>
  <Words>1174</Words>
  <Application>Microsoft Office PowerPoint</Application>
  <PresentationFormat>Panoramiczny</PresentationFormat>
  <Paragraphs>408</Paragraphs>
  <Slides>40</Slides>
  <Notes>38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8" baseType="lpstr">
      <vt:lpstr>Arial</vt:lpstr>
      <vt:lpstr>Arial Unicode MS</vt:lpstr>
      <vt:lpstr>Calibri</vt:lpstr>
      <vt:lpstr>Calibri Light</vt:lpstr>
      <vt:lpstr>Courier New</vt:lpstr>
      <vt:lpstr>Geometr212 BkCn BT</vt:lpstr>
      <vt:lpstr>Wingdings</vt:lpstr>
      <vt:lpstr>Motyw sdacademy.pl</vt:lpstr>
      <vt:lpstr>Coding – level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Michał Górski</cp:lastModifiedBy>
  <cp:revision>74</cp:revision>
  <dcterms:created xsi:type="dcterms:W3CDTF">2016-06-24T11:21:15Z</dcterms:created>
  <dcterms:modified xsi:type="dcterms:W3CDTF">2017-07-03T08:54:21Z</dcterms:modified>
</cp:coreProperties>
</file>